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9144000" cy="5143500" type="screen16x9"/>
  <p:notesSz cx="6858000" cy="9144000"/>
  <p:embeddedFontLst>
    <p:embeddedFont>
      <p:font typeface="Open Sans" charset="0"/>
      <p:regular r:id="rId11"/>
      <p:bold r:id="rId12"/>
      <p:italic r:id="rId13"/>
      <p:boldItalic r:id="rId14"/>
    </p:embeddedFont>
    <p:embeddedFont>
      <p:font typeface="PT Sans Narrow" charset="0"/>
      <p:regular r:id="rId15"/>
      <p:bold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1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10" Type="http://schemas.openxmlformats.org/officeDocument/2006/relationships/notesMaster" Target="notesMasters/notesMaster1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0644869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ce462cb2e7_0_3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ce462cb2e7_0_3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250799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ce462cb2e7_0_20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ce462cb2e7_0_20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375500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ce462cb2e7_0_20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ce462cb2e7_0_20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51709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ce462cb2e7_0_20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ce462cb2e7_0_20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514687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ce462cb2e7_0_20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ce462cb2e7_0_20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661933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ce462cb2e7_0_20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ce462cb2e7_0_208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985952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ce462cb2e7_0_20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ce462cb2e7_0_208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540089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ce462cb2e7_0_20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ce462cb2e7_0_20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232845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7007735" y="3176888"/>
            <a:ext cx="562200" cy="0"/>
          </a:xfrm>
          <a:prstGeom prst="straightConnector1">
            <a:avLst/>
          </a:prstGeom>
          <a:noFill/>
          <a:ln w="762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" name="Google Shape;11;p2"/>
          <p:cNvCxnSpPr/>
          <p:nvPr/>
        </p:nvCxnSpPr>
        <p:spPr>
          <a:xfrm>
            <a:off x="1575035" y="3158252"/>
            <a:ext cx="562200" cy="0"/>
          </a:xfrm>
          <a:prstGeom prst="straightConnector1">
            <a:avLst/>
          </a:prstGeom>
          <a:noFill/>
          <a:ln w="762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12" name="Google Shape;12;p2"/>
          <p:cNvGrpSpPr/>
          <p:nvPr/>
        </p:nvGrpSpPr>
        <p:grpSpPr>
          <a:xfrm>
            <a:off x="1004144" y="1022025"/>
            <a:ext cx="7136668" cy="152400"/>
            <a:chOff x="1346429" y="1011300"/>
            <a:chExt cx="6452100" cy="152400"/>
          </a:xfrm>
        </p:grpSpPr>
        <p:cxnSp>
          <p:nvCxnSpPr>
            <p:cNvPr id="13" name="Google Shape;13;p2"/>
            <p:cNvCxnSpPr/>
            <p:nvPr/>
          </p:nvCxnSpPr>
          <p:spPr>
            <a:xfrm rot="10800000">
              <a:off x="1346429" y="1011300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4" name="Google Shape;14;p2"/>
            <p:cNvCxnSpPr/>
            <p:nvPr/>
          </p:nvCxnSpPr>
          <p:spPr>
            <a:xfrm rot="10800000">
              <a:off x="1346429" y="1163700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grpSp>
        <p:nvGrpSpPr>
          <p:cNvPr id="15" name="Google Shape;15;p2"/>
          <p:cNvGrpSpPr/>
          <p:nvPr/>
        </p:nvGrpSpPr>
        <p:grpSpPr>
          <a:xfrm>
            <a:off x="1004151" y="3969100"/>
            <a:ext cx="7136668" cy="152400"/>
            <a:chOff x="1346435" y="3969088"/>
            <a:chExt cx="6452100" cy="152400"/>
          </a:xfrm>
        </p:grpSpPr>
        <p:cxnSp>
          <p:nvCxnSpPr>
            <p:cNvPr id="16" name="Google Shape;16;p2"/>
            <p:cNvCxnSpPr/>
            <p:nvPr/>
          </p:nvCxnSpPr>
          <p:spPr>
            <a:xfrm>
              <a:off x="1346435" y="4121488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7" name="Google Shape;17;p2"/>
            <p:cNvCxnSpPr/>
            <p:nvPr/>
          </p:nvCxnSpPr>
          <p:spPr>
            <a:xfrm>
              <a:off x="1346435" y="3969088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18" name="Google Shape;18;p2"/>
          <p:cNvSpPr txBox="1">
            <a:spLocks noGrp="1"/>
          </p:cNvSpPr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subTitle" idx="1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1"/>
          </p:nvPr>
        </p:nvSpPr>
        <p:spPr>
          <a:xfrm>
            <a:off x="311700" y="1266175"/>
            <a:ext cx="39999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body" idx="2"/>
          </p:nvPr>
        </p:nvSpPr>
        <p:spPr>
          <a:xfrm>
            <a:off x="4832400" y="1266175"/>
            <a:ext cx="39999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6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36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7" name="Google Shape;47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8" name="Google Shape;48;p9"/>
          <p:cNvSpPr txBox="1">
            <a:spLocks noGrp="1"/>
          </p:cNvSpPr>
          <p:nvPr>
            <p:ph type="title"/>
          </p:nvPr>
        </p:nvSpPr>
        <p:spPr>
          <a:xfrm>
            <a:off x="265500" y="1039675"/>
            <a:ext cx="4045200" cy="1675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ubTitle" idx="1"/>
          </p:nvPr>
        </p:nvSpPr>
        <p:spPr>
          <a:xfrm>
            <a:off x="265500" y="27268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>
            <a:spLocks noGrp="1"/>
          </p:cNvSpPr>
          <p:nvPr>
            <p:ph type="body" idx="1"/>
          </p:nvPr>
        </p:nvSpPr>
        <p:spPr>
          <a:xfrm>
            <a:off x="311700" y="423072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None/>
              <a:defRPr sz="2400">
                <a:latin typeface="PT Sans Narrow"/>
                <a:ea typeface="PT Sans Narrow"/>
                <a:cs typeface="PT Sans Narrow"/>
                <a:sym typeface="PT Sans Narrow"/>
              </a:defRPr>
            </a:lvl1pPr>
          </a:lstStyle>
          <a:p>
            <a:endParaRPr/>
          </a:p>
        </p:txBody>
      </p:sp>
      <p:sp>
        <p:nvSpPr>
          <p:cNvPr id="54" name="Google Shape;54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1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304850"/>
            <a:ext cx="8520600" cy="15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8" name="Google Shape;58;p11"/>
          <p:cNvSpPr txBox="1">
            <a:spLocks noGrp="1"/>
          </p:cNvSpPr>
          <p:nvPr>
            <p:ph type="body" idx="1"/>
          </p:nvPr>
        </p:nvSpPr>
        <p:spPr>
          <a:xfrm>
            <a:off x="311700" y="2995650"/>
            <a:ext cx="8520600" cy="107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tropic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  <a:defRPr sz="18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g"/><Relationship Id="rId3" Type="http://schemas.openxmlformats.org/officeDocument/2006/relationships/image" Target="../media/image4.jpg"/><Relationship Id="rId7" Type="http://schemas.openxmlformats.org/officeDocument/2006/relationships/image" Target="../media/image8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image" Target="../media/image5.jpg"/><Relationship Id="rId9" Type="http://schemas.openxmlformats.org/officeDocument/2006/relationships/image" Target="../media/image10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ro.pinterest.com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E2F3"/>
        </a:solidFill>
        <a:effectLst/>
      </p:bgPr>
    </p:bg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 txBox="1">
            <a:spLocks noGrp="1"/>
          </p:cNvSpPr>
          <p:nvPr>
            <p:ph type="ctrTitle"/>
          </p:nvPr>
        </p:nvSpPr>
        <p:spPr>
          <a:xfrm>
            <a:off x="3396343" y="1498624"/>
            <a:ext cx="5273617" cy="994200"/>
          </a:xfrm>
          <a:prstGeom prst="rect">
            <a:avLst/>
          </a:prstGeom>
          <a:ln w="9525" cap="flat" cmpd="sng">
            <a:solidFill>
              <a:srgbClr val="CFE2F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ro" sz="2820" i="1" dirty="0">
                <a:latin typeface="Times New Roman"/>
                <a:ea typeface="Times New Roman"/>
                <a:cs typeface="Times New Roman"/>
                <a:sym typeface="Times New Roman"/>
              </a:rPr>
              <a:t>2 aprilie - Ziua Internațională a Cărților pentru Copii</a:t>
            </a:r>
            <a:endParaRPr sz="2820" i="1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7" name="Google Shape;67;p13"/>
          <p:cNvSpPr txBox="1">
            <a:spLocks noGrp="1"/>
          </p:cNvSpPr>
          <p:nvPr>
            <p:ph type="subTitle" idx="1"/>
          </p:nvPr>
        </p:nvSpPr>
        <p:spPr>
          <a:xfrm>
            <a:off x="3815149" y="2918393"/>
            <a:ext cx="4621200" cy="127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o" sz="17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    prof. Filip Ioana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o-RO" sz="17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    p</a:t>
            </a:r>
            <a:r>
              <a:rPr lang="ro" sz="17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rof. Cerghizan Petronela</a:t>
            </a:r>
            <a:endParaRPr sz="1700" b="1" dirty="0">
              <a:solidFill>
                <a:schemeClr val="accen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o" sz="17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Grădinița ,,Căsuța din povești” - Tg.Mureș</a:t>
            </a:r>
            <a:endParaRPr sz="1700" b="1" dirty="0">
              <a:solidFill>
                <a:schemeClr val="accen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500" dirty="0">
              <a:solidFill>
                <a:srgbClr val="CC0000"/>
              </a:solidFill>
            </a:endParaRPr>
          </a:p>
        </p:txBody>
      </p:sp>
      <p:pic>
        <p:nvPicPr>
          <p:cNvPr id="68" name="Google Shape;68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5025" y="842078"/>
            <a:ext cx="2780125" cy="3027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E2F3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4"/>
          <p:cNvSpPr txBox="1">
            <a:spLocks noGrp="1"/>
          </p:cNvSpPr>
          <p:nvPr>
            <p:ph type="ctrTitle"/>
          </p:nvPr>
        </p:nvSpPr>
        <p:spPr>
          <a:xfrm>
            <a:off x="2316750" y="308075"/>
            <a:ext cx="5184000" cy="624600"/>
          </a:xfrm>
          <a:prstGeom prst="rect">
            <a:avLst/>
          </a:prstGeom>
          <a:ln w="9525" cap="flat" cmpd="sng">
            <a:solidFill>
              <a:srgbClr val="CFE2F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ro" sz="2820" i="1">
                <a:latin typeface="Times New Roman"/>
                <a:ea typeface="Times New Roman"/>
                <a:cs typeface="Times New Roman"/>
                <a:sym typeface="Times New Roman"/>
              </a:rPr>
              <a:t>De ce să citim copiilor?</a:t>
            </a:r>
            <a:endParaRPr sz="2820" i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4" name="Google Shape;74;p14"/>
          <p:cNvSpPr txBox="1">
            <a:spLocks noGrp="1"/>
          </p:cNvSpPr>
          <p:nvPr>
            <p:ph type="subTitle" idx="1"/>
          </p:nvPr>
        </p:nvSpPr>
        <p:spPr>
          <a:xfrm>
            <a:off x="2637225" y="1297650"/>
            <a:ext cx="5447100" cy="337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Times New Roman"/>
              <a:buChar char="-"/>
            </a:pPr>
            <a:r>
              <a:rPr lang="ro" sz="17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dezvoltă imaginația;</a:t>
            </a:r>
            <a:endParaRPr sz="1700" b="1" dirty="0">
              <a:solidFill>
                <a:schemeClr val="accen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Times New Roman"/>
              <a:buChar char="-"/>
            </a:pPr>
            <a:r>
              <a:rPr lang="ro" sz="17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îi provoacă să gândească;</a:t>
            </a:r>
            <a:endParaRPr sz="1700" b="1" dirty="0">
              <a:solidFill>
                <a:schemeClr val="accen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Times New Roman"/>
              <a:buChar char="-"/>
            </a:pPr>
            <a:r>
              <a:rPr lang="ro" sz="17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dezvoltă abilitățile de comunicare ale copilului;</a:t>
            </a:r>
            <a:endParaRPr sz="1700" b="1" dirty="0">
              <a:solidFill>
                <a:schemeClr val="accen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Times New Roman"/>
              <a:buChar char="-"/>
            </a:pPr>
            <a:r>
              <a:rPr lang="ro" sz="17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dezvoltă vocabularul;</a:t>
            </a:r>
            <a:endParaRPr sz="1700" b="1" dirty="0">
              <a:solidFill>
                <a:schemeClr val="accen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Times New Roman"/>
              <a:buChar char="-"/>
            </a:pPr>
            <a:r>
              <a:rPr lang="ro" sz="17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dezvoltă inteligența emoțională;</a:t>
            </a:r>
            <a:endParaRPr sz="1700" b="1" dirty="0">
              <a:solidFill>
                <a:schemeClr val="accen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Times New Roman"/>
              <a:buChar char="-"/>
            </a:pPr>
            <a:r>
              <a:rPr lang="ro" sz="17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dezvoltă atenția și capacitatea de concentrare;</a:t>
            </a:r>
            <a:endParaRPr sz="1700" b="1" dirty="0">
              <a:solidFill>
                <a:schemeClr val="accen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Times New Roman"/>
              <a:buChar char="-"/>
            </a:pPr>
            <a:r>
              <a:rPr lang="ro" sz="17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dezvoltă capacitatea de memorare:</a:t>
            </a:r>
            <a:endParaRPr sz="1700" b="1" dirty="0">
              <a:solidFill>
                <a:schemeClr val="accen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Times New Roman"/>
              <a:buChar char="-"/>
            </a:pPr>
            <a:r>
              <a:rPr lang="ro" sz="17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dezvoltă abilități etice și morale;</a:t>
            </a:r>
            <a:endParaRPr sz="1700" b="1" dirty="0">
              <a:solidFill>
                <a:schemeClr val="accen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Times New Roman"/>
              <a:buChar char="-"/>
            </a:pPr>
            <a:r>
              <a:rPr lang="ro" sz="17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stimulează creativitatea;</a:t>
            </a:r>
            <a:endParaRPr sz="1700" b="1" dirty="0">
              <a:solidFill>
                <a:schemeClr val="accen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 b="1" dirty="0">
              <a:solidFill>
                <a:schemeClr val="accen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500" dirty="0">
              <a:solidFill>
                <a:srgbClr val="CC0000"/>
              </a:solidFill>
            </a:endParaRPr>
          </a:p>
        </p:txBody>
      </p:sp>
      <p:pic>
        <p:nvPicPr>
          <p:cNvPr id="75" name="Google Shape;75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35825" y="1175250"/>
            <a:ext cx="2011950" cy="26683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E2F3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5"/>
          <p:cNvSpPr txBox="1">
            <a:spLocks noGrp="1"/>
          </p:cNvSpPr>
          <p:nvPr>
            <p:ph type="ctrTitle"/>
          </p:nvPr>
        </p:nvSpPr>
        <p:spPr>
          <a:xfrm>
            <a:off x="505250" y="308075"/>
            <a:ext cx="6995400" cy="624600"/>
          </a:xfrm>
          <a:prstGeom prst="rect">
            <a:avLst/>
          </a:prstGeom>
          <a:ln w="9525" cap="flat" cmpd="sng">
            <a:solidFill>
              <a:srgbClr val="CFE2F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ro" sz="2820" i="1">
                <a:latin typeface="Times New Roman"/>
                <a:ea typeface="Times New Roman"/>
                <a:cs typeface="Times New Roman"/>
                <a:sym typeface="Times New Roman"/>
              </a:rPr>
              <a:t>Cum putem convinge copiii să citească?</a:t>
            </a:r>
            <a:endParaRPr sz="2820" i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1" name="Google Shape;81;p15"/>
          <p:cNvSpPr txBox="1">
            <a:spLocks noGrp="1"/>
          </p:cNvSpPr>
          <p:nvPr>
            <p:ph type="subTitle" idx="1"/>
          </p:nvPr>
        </p:nvSpPr>
        <p:spPr>
          <a:xfrm>
            <a:off x="2469621" y="1004240"/>
            <a:ext cx="5718000" cy="337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36550" algn="just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Times New Roman"/>
              <a:buChar char="-"/>
            </a:pPr>
            <a:r>
              <a:rPr lang="ro" sz="17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exemplul personal;</a:t>
            </a:r>
            <a:endParaRPr sz="1700" b="1" dirty="0">
              <a:solidFill>
                <a:schemeClr val="accen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36550" algn="just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Times New Roman"/>
              <a:buChar char="-"/>
            </a:pPr>
            <a:r>
              <a:rPr lang="ro" sz="17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cărți adecvate vârstei: cărți 3D, povești mai scurte și ilustrate cât mai atractiv;</a:t>
            </a:r>
            <a:endParaRPr sz="1700" b="1" dirty="0">
              <a:solidFill>
                <a:schemeClr val="accen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36550" algn="just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Times New Roman"/>
              <a:buChar char="-"/>
            </a:pPr>
            <a:r>
              <a:rPr lang="ro" sz="17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ce îi pui la dispoziție, unde și când (ritual anterior povestirii);</a:t>
            </a:r>
            <a:endParaRPr sz="1700" b="1" dirty="0">
              <a:solidFill>
                <a:schemeClr val="accen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36550" algn="just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Times New Roman"/>
              <a:buChar char="-"/>
            </a:pPr>
            <a:r>
              <a:rPr lang="ro" sz="17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îl încurajezi să pună întrebări  cu privire la personaje, ce i-a plăcut din poveste, explicarea cuvintelor și a expresiilor;</a:t>
            </a:r>
            <a:endParaRPr sz="1700" b="1" dirty="0">
              <a:solidFill>
                <a:schemeClr val="accen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36550" algn="just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Times New Roman"/>
              <a:buChar char="-"/>
            </a:pPr>
            <a:r>
              <a:rPr lang="ro" sz="17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adoptați un ton prietenos, vesel și chiar poznaș;</a:t>
            </a:r>
            <a:endParaRPr sz="1700" b="1" dirty="0">
              <a:solidFill>
                <a:schemeClr val="accen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36550" algn="just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Times New Roman"/>
              <a:buChar char="-"/>
            </a:pPr>
            <a:r>
              <a:rPr lang="ro" sz="17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poezii care includ gesturi demonstrative, bătăi din palme, sărituri.</a:t>
            </a:r>
            <a:endParaRPr sz="1700" b="1" dirty="0">
              <a:solidFill>
                <a:schemeClr val="accen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500" dirty="0">
              <a:solidFill>
                <a:srgbClr val="CC0000"/>
              </a:solidFill>
            </a:endParaRPr>
          </a:p>
        </p:txBody>
      </p:sp>
      <p:pic>
        <p:nvPicPr>
          <p:cNvPr id="82" name="Google Shape;82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38245" y="1217077"/>
            <a:ext cx="1897825" cy="2689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E2F3"/>
        </a:solidFill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6"/>
          <p:cNvSpPr txBox="1">
            <a:spLocks noGrp="1"/>
          </p:cNvSpPr>
          <p:nvPr>
            <p:ph type="ctrTitle"/>
          </p:nvPr>
        </p:nvSpPr>
        <p:spPr>
          <a:xfrm>
            <a:off x="615782" y="220328"/>
            <a:ext cx="6995400" cy="624600"/>
          </a:xfrm>
          <a:prstGeom prst="rect">
            <a:avLst/>
          </a:prstGeom>
          <a:ln w="9525" cap="flat" cmpd="sng">
            <a:solidFill>
              <a:srgbClr val="CFE2F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>
              <a:buSzPts val="990"/>
            </a:pPr>
            <a:r>
              <a:rPr lang="ro" sz="2820" i="1" dirty="0">
                <a:latin typeface="Times New Roman"/>
                <a:ea typeface="Times New Roman"/>
                <a:cs typeface="Times New Roman"/>
                <a:sym typeface="Times New Roman"/>
              </a:rPr>
              <a:t> Imagini sugestive despre cărți </a:t>
            </a:r>
            <a:endParaRPr sz="2820" i="1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8" name="Google Shape;88;p16"/>
          <p:cNvSpPr txBox="1">
            <a:spLocks noGrp="1"/>
          </p:cNvSpPr>
          <p:nvPr>
            <p:ph type="subTitle" idx="1"/>
          </p:nvPr>
        </p:nvSpPr>
        <p:spPr>
          <a:xfrm>
            <a:off x="751750" y="3524500"/>
            <a:ext cx="2809800" cy="52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o" sz="2500">
                <a:solidFill>
                  <a:srgbClr val="CC0000"/>
                </a:solidFill>
              </a:rPr>
              <a:t>C</a:t>
            </a:r>
            <a:endParaRPr sz="2500">
              <a:solidFill>
                <a:srgbClr val="CC0000"/>
              </a:solidFill>
            </a:endParaRPr>
          </a:p>
        </p:txBody>
      </p:sp>
      <p:pic>
        <p:nvPicPr>
          <p:cNvPr id="89" name="Google Shape;8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952928">
            <a:off x="6135272" y="1071356"/>
            <a:ext cx="2052496" cy="2052513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-1308947">
            <a:off x="592438" y="1179678"/>
            <a:ext cx="1947798" cy="1782723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353594" y="1126513"/>
            <a:ext cx="2095010" cy="2361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6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094136" y="2883877"/>
            <a:ext cx="1726189" cy="2221522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6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954593" y="3122737"/>
            <a:ext cx="1809814" cy="1730264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6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3004583" y="3122737"/>
            <a:ext cx="1759157" cy="1856526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6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4844239" y="3260489"/>
            <a:ext cx="2094450" cy="1619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E2F3"/>
        </a:solidFill>
        <a:effectLst/>
      </p:bgPr>
    </p:bg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7"/>
          <p:cNvSpPr txBox="1">
            <a:spLocks noGrp="1"/>
          </p:cNvSpPr>
          <p:nvPr>
            <p:ph type="ctrTitle"/>
          </p:nvPr>
        </p:nvSpPr>
        <p:spPr>
          <a:xfrm>
            <a:off x="1256975" y="221800"/>
            <a:ext cx="6995400" cy="624600"/>
          </a:xfrm>
          <a:prstGeom prst="rect">
            <a:avLst/>
          </a:prstGeom>
          <a:ln w="9525" cap="flat" cmpd="sng">
            <a:solidFill>
              <a:srgbClr val="CFE2F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ro" sz="2820" i="1" dirty="0">
                <a:latin typeface="Times New Roman"/>
                <a:ea typeface="Times New Roman"/>
                <a:cs typeface="Times New Roman"/>
                <a:sym typeface="Times New Roman"/>
              </a:rPr>
              <a:t> Poveștile zâmbăreților și spiridușilor </a:t>
            </a:r>
            <a:endParaRPr sz="2820" i="1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1" name="Google Shape;101;p17"/>
          <p:cNvSpPr txBox="1">
            <a:spLocks noGrp="1"/>
          </p:cNvSpPr>
          <p:nvPr>
            <p:ph type="subTitle" idx="1"/>
          </p:nvPr>
        </p:nvSpPr>
        <p:spPr>
          <a:xfrm>
            <a:off x="2969950" y="1207700"/>
            <a:ext cx="5385300" cy="347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o" sz="16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,,Constelația Ramirei și a prietenei ei, Iris” </a:t>
            </a:r>
            <a:endParaRPr sz="1600" b="1" dirty="0">
              <a:solidFill>
                <a:schemeClr val="accen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o" sz="16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,,Aventurile iepurașilor” </a:t>
            </a:r>
            <a:endParaRPr sz="1600" b="1" dirty="0">
              <a:solidFill>
                <a:schemeClr val="accen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o" sz="16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,,Rica a îndoit Soarele” </a:t>
            </a:r>
            <a:endParaRPr sz="1600" b="1" dirty="0">
              <a:solidFill>
                <a:schemeClr val="accen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o" sz="16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,,Trenul care aduce pizza” </a:t>
            </a:r>
            <a:endParaRPr sz="1600" b="1" dirty="0">
              <a:solidFill>
                <a:schemeClr val="accen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o" sz="16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,,Aventuri pe mare” </a:t>
            </a:r>
            <a:endParaRPr sz="1600" b="1" dirty="0">
              <a:solidFill>
                <a:schemeClr val="accen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o" sz="16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,,Micuța Cita și crocodilii” </a:t>
            </a:r>
            <a:endParaRPr sz="1600" b="1" dirty="0">
              <a:solidFill>
                <a:schemeClr val="accen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o" sz="16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,,Doi prieteni de nădejde” </a:t>
            </a:r>
            <a:endParaRPr sz="1600" b="1" dirty="0">
              <a:solidFill>
                <a:schemeClr val="accen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o" sz="16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,,La cabană cu micuța Chiți” </a:t>
            </a:r>
            <a:endParaRPr sz="1600" b="1" dirty="0">
              <a:solidFill>
                <a:schemeClr val="accen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o" sz="16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,,Cartea de aur” </a:t>
            </a:r>
            <a:endParaRPr sz="1600" b="1" dirty="0">
              <a:solidFill>
                <a:schemeClr val="accen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o" sz="1600" b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,,Animalele lumii, prietenele mele” </a:t>
            </a:r>
            <a:endParaRPr sz="1600" b="1" dirty="0">
              <a:solidFill>
                <a:schemeClr val="accen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 dirty="0">
              <a:solidFill>
                <a:schemeClr val="accen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 dirty="0">
              <a:solidFill>
                <a:schemeClr val="accen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 dirty="0">
              <a:solidFill>
                <a:schemeClr val="accen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02" name="Google Shape;102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81825" y="1274200"/>
            <a:ext cx="1946351" cy="25951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E2F3"/>
        </a:solidFill>
        <a:effectLst/>
      </p:bgPr>
    </p:bg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8"/>
          <p:cNvSpPr txBox="1">
            <a:spLocks noGrp="1"/>
          </p:cNvSpPr>
          <p:nvPr>
            <p:ph type="ctrTitle"/>
          </p:nvPr>
        </p:nvSpPr>
        <p:spPr>
          <a:xfrm>
            <a:off x="834013" y="-129274"/>
            <a:ext cx="7425732" cy="902997"/>
          </a:xfrm>
          <a:prstGeom prst="rect">
            <a:avLst/>
          </a:prstGeom>
          <a:ln w="9525" cap="flat" cmpd="sng">
            <a:solidFill>
              <a:srgbClr val="CFE2F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ro" sz="2820" i="1" dirty="0">
                <a:latin typeface="Times New Roman"/>
                <a:ea typeface="Times New Roman"/>
                <a:cs typeface="Times New Roman"/>
                <a:sym typeface="Times New Roman"/>
              </a:rPr>
              <a:t>      </a:t>
            </a:r>
            <a:br>
              <a:rPr lang="ro" sz="2820" i="1" dirty="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o" sz="2820" i="1" dirty="0">
                <a:latin typeface="Times New Roman"/>
                <a:ea typeface="Times New Roman"/>
                <a:cs typeface="Times New Roman"/>
                <a:sym typeface="Times New Roman"/>
              </a:rPr>
              <a:t>     Mesajele copiilor despre importanța cărților:</a:t>
            </a:r>
            <a:endParaRPr sz="2820" i="1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09" name="Google Shape;109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4013" y="1326382"/>
            <a:ext cx="3009625" cy="217516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9196" y="1487156"/>
            <a:ext cx="4365008" cy="2481943"/>
          </a:xfrm>
        </p:spPr>
        <p:txBody>
          <a:bodyPr>
            <a:normAutofit/>
          </a:bodyPr>
          <a:lstStyle/>
          <a:p>
            <a:pPr algn="just"/>
            <a:r>
              <a:rPr lang="ro-RO" sz="20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D.T. </a:t>
            </a:r>
            <a:r>
              <a:rPr lang="en-US" sz="2000" dirty="0">
                <a:solidFill>
                  <a:schemeClr val="accent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,,</a:t>
            </a:r>
            <a:r>
              <a:rPr lang="ro-RO" sz="2000" dirty="0">
                <a:solidFill>
                  <a:schemeClr val="accent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dacă ai dubii, te ajută cartea</a:t>
            </a:r>
            <a:r>
              <a:rPr lang="en-US" sz="2000" dirty="0">
                <a:solidFill>
                  <a:schemeClr val="accent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”</a:t>
            </a:r>
            <a:endParaRPr lang="ro-RO" sz="2000" dirty="0">
              <a:solidFill>
                <a:schemeClr val="accent1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algn="just"/>
            <a:r>
              <a:rPr lang="ro-RO" sz="2000" dirty="0">
                <a:solidFill>
                  <a:schemeClr val="accent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I.M. </a:t>
            </a:r>
            <a:r>
              <a:rPr lang="en-US" sz="2000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,,</a:t>
            </a:r>
            <a:r>
              <a:rPr lang="ro-RO" sz="2000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unele au morală, altele au final fericit</a:t>
            </a:r>
            <a:r>
              <a:rPr lang="en-US" sz="2000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” </a:t>
            </a:r>
          </a:p>
          <a:p>
            <a:pPr algn="just"/>
            <a:r>
              <a:rPr lang="ro-RO" sz="2000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S.M. </a:t>
            </a:r>
            <a:r>
              <a:rPr lang="en-US" sz="2000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,,</a:t>
            </a:r>
            <a:r>
              <a:rPr lang="ro-RO" sz="2000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ziua cărților să fie aproape în fiecare zi</a:t>
            </a:r>
            <a:r>
              <a:rPr lang="en-US" sz="2000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” </a:t>
            </a:r>
          </a:p>
          <a:p>
            <a:pPr algn="just"/>
            <a:r>
              <a:rPr lang="ro-RO" sz="2000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S.J. </a:t>
            </a:r>
            <a:r>
              <a:rPr lang="en-US" sz="2000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,,</a:t>
            </a:r>
            <a:r>
              <a:rPr lang="ro-RO" sz="2000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eu apăr cărțile orice ar fi</a:t>
            </a:r>
            <a:r>
              <a:rPr lang="en-US" sz="2000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” </a:t>
            </a:r>
            <a:endParaRPr lang="ro-RO" sz="2000" dirty="0">
              <a:solidFill>
                <a:schemeClr val="accen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/>
            <a:r>
              <a:rPr lang="ro-RO" sz="2000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I.R. </a:t>
            </a:r>
            <a:r>
              <a:rPr lang="en-US" sz="2000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,,</a:t>
            </a:r>
            <a:r>
              <a:rPr lang="ro-RO" sz="2000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 duc în vacanță, să fie fericite</a:t>
            </a:r>
            <a:r>
              <a:rPr lang="en-US" sz="2000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” </a:t>
            </a:r>
          </a:p>
          <a:p>
            <a:pPr algn="just"/>
            <a:endParaRPr lang="en-US" sz="2000" dirty="0">
              <a:solidFill>
                <a:schemeClr val="accen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/>
            <a:endParaRPr lang="ro-RO" sz="2000" dirty="0">
              <a:solidFill>
                <a:schemeClr val="accent1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algn="just"/>
            <a:endParaRPr lang="en-US" sz="2000" dirty="0">
              <a:solidFill>
                <a:schemeClr val="accent1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algn="just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E2F3"/>
        </a:solidFill>
        <a:effectLst/>
      </p:bgPr>
    </p:bg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8"/>
          <p:cNvSpPr txBox="1">
            <a:spLocks noGrp="1"/>
          </p:cNvSpPr>
          <p:nvPr>
            <p:ph type="ctrTitle"/>
          </p:nvPr>
        </p:nvSpPr>
        <p:spPr>
          <a:xfrm>
            <a:off x="1677225" y="277700"/>
            <a:ext cx="5289300" cy="624600"/>
          </a:xfrm>
          <a:prstGeom prst="rect">
            <a:avLst/>
          </a:prstGeom>
          <a:ln w="9525" cap="flat" cmpd="sng">
            <a:solidFill>
              <a:srgbClr val="CFE2F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ro" sz="2820" i="1">
                <a:latin typeface="Times New Roman"/>
                <a:ea typeface="Times New Roman"/>
                <a:cs typeface="Times New Roman"/>
                <a:sym typeface="Times New Roman"/>
              </a:rPr>
              <a:t>                          Bibliografie</a:t>
            </a:r>
            <a:endParaRPr sz="2820" i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8" name="Google Shape;108;p18"/>
          <p:cNvSpPr txBox="1">
            <a:spLocks noGrp="1"/>
          </p:cNvSpPr>
          <p:nvPr>
            <p:ph type="subTitle" idx="1"/>
          </p:nvPr>
        </p:nvSpPr>
        <p:spPr>
          <a:xfrm>
            <a:off x="3311087" y="1375274"/>
            <a:ext cx="5157600" cy="216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o" sz="1900" b="1" u="sng" dirty="0">
                <a:solidFill>
                  <a:srgbClr val="FF9900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https://ro.pinterest.com/</a:t>
            </a:r>
            <a:endParaRPr sz="1900" b="1" dirty="0">
              <a:solidFill>
                <a:srgbClr val="FF99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900" b="1" dirty="0">
              <a:solidFill>
                <a:srgbClr val="FF99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o" sz="1900" b="1" dirty="0">
                <a:solidFill>
                  <a:srgbClr val="FF99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https://doc.ro/lifestyle/10-beneficii-ale-cititului</a:t>
            </a:r>
            <a:endParaRPr sz="1900" b="1" dirty="0">
              <a:solidFill>
                <a:srgbClr val="FF99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900" b="1" dirty="0">
              <a:solidFill>
                <a:srgbClr val="FF99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03229">
            <a:off x="1285636" y="1481712"/>
            <a:ext cx="1549273" cy="1920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1297404"/>
      </p:ext>
    </p:extLst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E2F3"/>
        </a:solidFill>
        <a:effectLst/>
      </p:bgPr>
    </p:bg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9"/>
          <p:cNvSpPr txBox="1">
            <a:spLocks noGrp="1"/>
          </p:cNvSpPr>
          <p:nvPr>
            <p:ph type="subTitle" idx="1"/>
          </p:nvPr>
        </p:nvSpPr>
        <p:spPr>
          <a:xfrm>
            <a:off x="3143970" y="985718"/>
            <a:ext cx="4780200" cy="215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3100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3300" b="1" dirty="0">
              <a:solidFill>
                <a:srgbClr val="FF99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o" sz="3900" b="1" dirty="0">
                <a:solidFill>
                  <a:srgbClr val="FF99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</a:t>
            </a:r>
            <a:r>
              <a:rPr lang="ro" sz="3900" b="1" i="1" dirty="0">
                <a:solidFill>
                  <a:srgbClr val="FF99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Vă mulțumim!</a:t>
            </a:r>
            <a:endParaRPr sz="3900" b="1" i="1" dirty="0">
              <a:solidFill>
                <a:srgbClr val="FF99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15" name="Google Shape;115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786163">
            <a:off x="822909" y="1064414"/>
            <a:ext cx="2658300" cy="2658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ropic">
  <a:themeElements>
    <a:clrScheme name="Tropic">
      <a:dk1>
        <a:srgbClr val="A1E8D9"/>
      </a:dk1>
      <a:lt1>
        <a:srgbClr val="FFFFFF"/>
      </a:lt1>
      <a:dk2>
        <a:srgbClr val="695D46"/>
      </a:dk2>
      <a:lt2>
        <a:srgbClr val="B3A77D"/>
      </a:lt2>
      <a:accent1>
        <a:srgbClr val="EF6C00"/>
      </a:accent1>
      <a:accent2>
        <a:srgbClr val="CE93D8"/>
      </a:accent2>
      <a:accent3>
        <a:srgbClr val="4DB6AC"/>
      </a:accent3>
      <a:accent4>
        <a:srgbClr val="FF9800"/>
      </a:accent4>
      <a:accent5>
        <a:srgbClr val="009668"/>
      </a:accent5>
      <a:accent6>
        <a:srgbClr val="EEFF41"/>
      </a:accent6>
      <a:hlink>
        <a:srgbClr val="009668"/>
      </a:hlink>
      <a:folHlink>
        <a:srgbClr val="00966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305</Words>
  <Application>Microsoft Office PowerPoint</Application>
  <PresentationFormat>On-screen Show (16:9)</PresentationFormat>
  <Paragraphs>51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Times New Roman</vt:lpstr>
      <vt:lpstr>Open Sans</vt:lpstr>
      <vt:lpstr>PT Sans Narrow</vt:lpstr>
      <vt:lpstr>Tropic</vt:lpstr>
      <vt:lpstr>2 aprilie - Ziua Internațională a Cărților pentru Copii</vt:lpstr>
      <vt:lpstr>De ce să citim copiilor?</vt:lpstr>
      <vt:lpstr>Cum putem convinge copiii să citească?</vt:lpstr>
      <vt:lpstr> Imagini sugestive despre cărți </vt:lpstr>
      <vt:lpstr> Poveștile zâmbăreților și spiridușilor </vt:lpstr>
      <vt:lpstr>            Mesajele copiilor despre importanța cărților:</vt:lpstr>
      <vt:lpstr>                          Bibliografie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 aprilie - Ziua internațională a cărților pentru copii</dc:title>
  <dc:creator>Ioana</dc:creator>
  <cp:lastModifiedBy>Lenovo</cp:lastModifiedBy>
  <cp:revision>10</cp:revision>
  <dcterms:modified xsi:type="dcterms:W3CDTF">2022-06-10T11:14:44Z</dcterms:modified>
</cp:coreProperties>
</file>